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45"/>
  </p:notesMasterIdLst>
  <p:handoutMasterIdLst>
    <p:handoutMasterId r:id="rId46"/>
  </p:handoutMasterIdLst>
  <p:sldIdLst>
    <p:sldId id="918" r:id="rId2"/>
    <p:sldId id="919" r:id="rId3"/>
    <p:sldId id="920" r:id="rId4"/>
    <p:sldId id="921" r:id="rId5"/>
    <p:sldId id="922" r:id="rId6"/>
    <p:sldId id="923" r:id="rId7"/>
    <p:sldId id="924" r:id="rId8"/>
    <p:sldId id="999" r:id="rId9"/>
    <p:sldId id="925" r:id="rId10"/>
    <p:sldId id="926" r:id="rId11"/>
    <p:sldId id="927" r:id="rId12"/>
    <p:sldId id="928" r:id="rId13"/>
    <p:sldId id="929" r:id="rId14"/>
    <p:sldId id="930" r:id="rId15"/>
    <p:sldId id="986" r:id="rId16"/>
    <p:sldId id="932" r:id="rId17"/>
    <p:sldId id="933" r:id="rId18"/>
    <p:sldId id="987" r:id="rId19"/>
    <p:sldId id="934" r:id="rId20"/>
    <p:sldId id="935" r:id="rId21"/>
    <p:sldId id="936" r:id="rId22"/>
    <p:sldId id="937" r:id="rId23"/>
    <p:sldId id="938" r:id="rId24"/>
    <p:sldId id="941" r:id="rId25"/>
    <p:sldId id="939" r:id="rId26"/>
    <p:sldId id="940" r:id="rId27"/>
    <p:sldId id="983" r:id="rId28"/>
    <p:sldId id="942" r:id="rId29"/>
    <p:sldId id="944" r:id="rId30"/>
    <p:sldId id="945" r:id="rId31"/>
    <p:sldId id="988" r:id="rId32"/>
    <p:sldId id="947" r:id="rId33"/>
    <p:sldId id="946" r:id="rId34"/>
    <p:sldId id="1000" r:id="rId35"/>
    <p:sldId id="1001" r:id="rId36"/>
    <p:sldId id="989" r:id="rId37"/>
    <p:sldId id="954" r:id="rId38"/>
    <p:sldId id="953" r:id="rId39"/>
    <p:sldId id="992" r:id="rId40"/>
    <p:sldId id="994" r:id="rId41"/>
    <p:sldId id="997" r:id="rId42"/>
    <p:sldId id="996" r:id="rId43"/>
    <p:sldId id="1002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  <a:srgbClr val="00FF00"/>
    <a:srgbClr val="FFFF00"/>
    <a:srgbClr val="33CCFF"/>
    <a:srgbClr val="051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>
      <p:cViewPr varScale="1">
        <p:scale>
          <a:sx n="71" d="100"/>
          <a:sy n="71" d="100"/>
        </p:scale>
        <p:origin x="-10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BED8029-21D4-47C3-9619-913AAFB443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727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70A5017-8B42-4C3A-B41B-FD3A843D3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74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2286000"/>
            <a:ext cx="77882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4138" y="3886200"/>
            <a:ext cx="643572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6189260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758104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34794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82772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204577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519479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014281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4988873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699342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659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4178534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795887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5185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FF00"/>
          </a:solidFill>
          <a:latin typeface="Times New Roman"/>
          <a:ea typeface="MS PGothic" pitchFamily="34" charset="-128"/>
          <a:cs typeface="Times New Roman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FF00"/>
          </a:solidFill>
          <a:latin typeface="Times New Roman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FF00"/>
          </a:solidFill>
          <a:latin typeface="Times New Roman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FF00"/>
          </a:solidFill>
          <a:latin typeface="Times New Roman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FF00"/>
          </a:solidFill>
          <a:latin typeface="Times New Roman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FF00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FF00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FF00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FF00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Char char="•"/>
        <a:defRPr sz="3600">
          <a:solidFill>
            <a:schemeClr val="bg1"/>
          </a:solidFill>
          <a:latin typeface="Times New Roman"/>
          <a:ea typeface="MS PGothic" pitchFamily="34" charset="-128"/>
          <a:cs typeface="Times New Roman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Char char="–"/>
        <a:defRPr sz="3200">
          <a:solidFill>
            <a:schemeClr val="bg1"/>
          </a:solidFill>
          <a:latin typeface="Times New Roman"/>
          <a:ea typeface="MS PGothic" pitchFamily="34" charset="-128"/>
          <a:cs typeface="Times New Roman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Char char="•"/>
        <a:defRPr sz="2800">
          <a:solidFill>
            <a:schemeClr val="bg1"/>
          </a:solidFill>
          <a:latin typeface="Times New Roman"/>
          <a:ea typeface="MS PGothic" pitchFamily="34" charset="-128"/>
          <a:cs typeface="Times New Roman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Char char="–"/>
        <a:defRPr sz="2400">
          <a:solidFill>
            <a:schemeClr val="bg1"/>
          </a:solidFill>
          <a:latin typeface="Times New Roman"/>
          <a:ea typeface="MS PGothic" pitchFamily="34" charset="-128"/>
          <a:cs typeface="Times New Roman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Char char="•"/>
        <a:defRPr sz="2400">
          <a:solidFill>
            <a:schemeClr val="bg1"/>
          </a:solidFill>
          <a:latin typeface="Times New Roman"/>
          <a:ea typeface="MS PGothic" pitchFamily="34" charset="-128"/>
          <a:cs typeface="Times New Roman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Char char="•"/>
        <a:defRPr sz="24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Char char="•"/>
        <a:defRPr sz="24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Char char="•"/>
        <a:defRPr sz="24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FF00"/>
        </a:buClr>
        <a:buChar char="•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altLang="en-US" b="1">
                <a:latin typeface="Times New Roman" panose="02020603050405020304" pitchFamily="18" charset="0"/>
              </a:rPr>
              <a:t>Fellowship Directors Meeting</a:t>
            </a: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endParaRPr lang="en-US" altLang="en-US" b="1" dirty="0">
              <a:latin typeface="Times New Roman" panose="02020603050405020304" pitchFamily="18" charset="0"/>
            </a:endParaRPr>
          </a:p>
          <a:p>
            <a:r>
              <a:rPr lang="en-US" altLang="en-US" b="1" dirty="0">
                <a:latin typeface="Times New Roman" panose="02020603050405020304" pitchFamily="18" charset="0"/>
              </a:rPr>
              <a:t>May 15, 2019</a:t>
            </a: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393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2019 Applicant Rank List </a:t>
            </a:r>
            <a:br>
              <a:rPr lang="en-US" dirty="0"/>
            </a:br>
            <a:r>
              <a:rPr lang="en-US" dirty="0"/>
              <a:t>(Matched 56)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465932"/>
              </p:ext>
            </p:extLst>
          </p:nvPr>
        </p:nvGraphicFramePr>
        <p:xfrm>
          <a:off x="457200" y="1371600"/>
          <a:ext cx="5771832" cy="536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9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1972">
                  <a:extLst>
                    <a:ext uri="{9D8B030D-6E8A-4147-A177-3AD203B41FA5}">
                      <a16:colId xmlns:a16="http://schemas.microsoft.com/office/drawing/2014/main" xmlns="" val="1143209380"/>
                    </a:ext>
                  </a:extLst>
                </a:gridCol>
                <a:gridCol w="9619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19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9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19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010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Rank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2019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(n=56)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2018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(n=56)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2017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(n=57)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2016 (n=50)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2015 (n=53)</a:t>
                      </a: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0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(52%)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(43%)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32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(56%)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23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(46%)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24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(45%)</a:t>
                      </a: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12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14 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11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14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9 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6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4 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9</a:t>
                      </a: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3 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3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2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621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8" marR="91428"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28" marR="91428" marT="45709" marB="45709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88113" y="2438400"/>
            <a:ext cx="2655663" cy="30469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>
                <a:latin typeface="Times New Roman" charset="0"/>
                <a:ea typeface="MS PGothic" charset="0"/>
                <a:cs typeface="MS PGothic" charset="0"/>
              </a:rPr>
              <a:t>Top 5 choices:</a:t>
            </a:r>
          </a:p>
          <a:p>
            <a:pPr>
              <a:defRPr/>
            </a:pPr>
            <a:r>
              <a:rPr lang="en-US" sz="3200" b="1" dirty="0">
                <a:latin typeface="Times New Roman" charset="0"/>
                <a:ea typeface="MS PGothic" charset="0"/>
                <a:cs typeface="MS PGothic" charset="0"/>
              </a:rPr>
              <a:t>2019: 93%</a:t>
            </a:r>
          </a:p>
          <a:p>
            <a:pPr>
              <a:defRPr/>
            </a:pPr>
            <a:r>
              <a:rPr lang="en-US" sz="3200" b="1" dirty="0">
                <a:latin typeface="Times New Roman" charset="0"/>
                <a:ea typeface="MS PGothic" charset="0"/>
                <a:cs typeface="MS PGothic" charset="0"/>
              </a:rPr>
              <a:t>2018: 96%</a:t>
            </a:r>
          </a:p>
          <a:p>
            <a:pPr>
              <a:defRPr/>
            </a:pPr>
            <a:r>
              <a:rPr lang="en-US" sz="3200" b="1" dirty="0">
                <a:latin typeface="Times New Roman" charset="0"/>
                <a:ea typeface="MS PGothic" charset="0"/>
                <a:cs typeface="MS PGothic" charset="0"/>
              </a:rPr>
              <a:t>2017: 96%</a:t>
            </a:r>
          </a:p>
          <a:p>
            <a:pPr>
              <a:defRPr/>
            </a:pPr>
            <a:r>
              <a:rPr lang="en-US" sz="3200" b="1" dirty="0">
                <a:latin typeface="Times New Roman" charset="0"/>
                <a:ea typeface="MS PGothic" charset="0"/>
                <a:cs typeface="MS PGothic" charset="0"/>
              </a:rPr>
              <a:t>2016: 100%</a:t>
            </a:r>
          </a:p>
          <a:p>
            <a:pPr>
              <a:defRPr/>
            </a:pPr>
            <a:r>
              <a:rPr lang="en-US" sz="3200" b="1" dirty="0">
                <a:latin typeface="Times New Roman" charset="0"/>
                <a:ea typeface="MS PGothic" charset="0"/>
                <a:cs typeface="MS PGothic" charset="0"/>
              </a:rPr>
              <a:t>2015: 96%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Recap/Review of 2019 Match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42 Programs; 70 fellowship positions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56 filled positions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31 programs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14 un-filled positions 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12 programs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410200" y="228600"/>
            <a:ext cx="3352800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5029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2019 Fellowship Program Match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4876800" cy="452596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Top 5</a:t>
            </a:r>
          </a:p>
          <a:p>
            <a:pPr lvl="1">
              <a:defRPr/>
            </a:pPr>
            <a:r>
              <a:rPr lang="en-US" dirty="0"/>
              <a:t>2019: 45%</a:t>
            </a:r>
          </a:p>
          <a:p>
            <a:pPr lvl="1">
              <a:defRPr/>
            </a:pPr>
            <a:r>
              <a:rPr lang="en-US" dirty="0"/>
              <a:t>2018: 66%</a:t>
            </a:r>
          </a:p>
          <a:p>
            <a:pPr lvl="1">
              <a:defRPr/>
            </a:pPr>
            <a:r>
              <a:rPr lang="en-US" dirty="0"/>
              <a:t>2017: 56%</a:t>
            </a:r>
          </a:p>
          <a:p>
            <a:pPr lvl="1">
              <a:defRPr/>
            </a:pPr>
            <a:r>
              <a:rPr lang="en-US" dirty="0"/>
              <a:t>2016: 54%</a:t>
            </a:r>
          </a:p>
          <a:p>
            <a:pPr>
              <a:defRPr/>
            </a:pPr>
            <a:r>
              <a:rPr lang="en-US" dirty="0"/>
              <a:t>Top 10</a:t>
            </a:r>
          </a:p>
          <a:p>
            <a:pPr lvl="1">
              <a:defRPr/>
            </a:pPr>
            <a:r>
              <a:rPr lang="en-US" dirty="0"/>
              <a:t>2019: 82%</a:t>
            </a:r>
          </a:p>
          <a:p>
            <a:pPr lvl="1">
              <a:defRPr/>
            </a:pPr>
            <a:r>
              <a:rPr lang="en-US" dirty="0"/>
              <a:t>2018: 84%</a:t>
            </a:r>
          </a:p>
          <a:p>
            <a:pPr lvl="1">
              <a:defRPr/>
            </a:pPr>
            <a:r>
              <a:rPr lang="en-US" dirty="0"/>
              <a:t>2017: 75%</a:t>
            </a:r>
          </a:p>
          <a:p>
            <a:pPr lvl="1">
              <a:defRPr/>
            </a:pPr>
            <a:r>
              <a:rPr lang="en-US" dirty="0"/>
              <a:t>2016: 90%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49867"/>
              </p:ext>
            </p:extLst>
          </p:nvPr>
        </p:nvGraphicFramePr>
        <p:xfrm>
          <a:off x="5638800" y="228600"/>
          <a:ext cx="2819400" cy="6232538"/>
        </p:xfrm>
        <a:graphic>
          <a:graphicData uri="http://schemas.openxmlformats.org/drawingml/2006/table">
            <a:tbl>
              <a:tblPr/>
              <a:tblGrid>
                <a:gridCol w="469680">
                  <a:extLst>
                    <a:ext uri="{9D8B030D-6E8A-4147-A177-3AD203B41FA5}">
                      <a16:colId xmlns:a16="http://schemas.microsoft.com/office/drawing/2014/main" xmlns="" val="1851468574"/>
                    </a:ext>
                  </a:extLst>
                </a:gridCol>
                <a:gridCol w="469679">
                  <a:extLst>
                    <a:ext uri="{9D8B030D-6E8A-4147-A177-3AD203B41FA5}">
                      <a16:colId xmlns:a16="http://schemas.microsoft.com/office/drawing/2014/main" xmlns="" val="3068677310"/>
                    </a:ext>
                  </a:extLst>
                </a:gridCol>
                <a:gridCol w="469679">
                  <a:extLst>
                    <a:ext uri="{9D8B030D-6E8A-4147-A177-3AD203B41FA5}">
                      <a16:colId xmlns:a16="http://schemas.microsoft.com/office/drawing/2014/main" xmlns="" val="767287956"/>
                    </a:ext>
                  </a:extLst>
                </a:gridCol>
                <a:gridCol w="471003">
                  <a:extLst>
                    <a:ext uri="{9D8B030D-6E8A-4147-A177-3AD203B41FA5}">
                      <a16:colId xmlns:a16="http://schemas.microsoft.com/office/drawing/2014/main" xmlns="" val="2772275428"/>
                    </a:ext>
                  </a:extLst>
                </a:gridCol>
                <a:gridCol w="469680">
                  <a:extLst>
                    <a:ext uri="{9D8B030D-6E8A-4147-A177-3AD203B41FA5}">
                      <a16:colId xmlns:a16="http://schemas.microsoft.com/office/drawing/2014/main" xmlns="" val="2987862175"/>
                    </a:ext>
                  </a:extLst>
                </a:gridCol>
                <a:gridCol w="469679">
                  <a:extLst>
                    <a:ext uri="{9D8B030D-6E8A-4147-A177-3AD203B41FA5}">
                      <a16:colId xmlns:a16="http://schemas.microsoft.com/office/drawing/2014/main" xmlns="" val="3638641866"/>
                    </a:ext>
                  </a:extLst>
                </a:gridCol>
              </a:tblGrid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2019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2018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2017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2016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2015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744955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8101198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9954440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4966979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9218379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9973314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540361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25126533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8283048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5721261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10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5578235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5986133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9136632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3811508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  <a:endParaRPr kumimoji="0" lang="sk-SK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43432850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15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98454759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16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21135124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17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4165363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18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10821999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19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1284032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  <a:endParaRPr kumimoji="0" lang="sk-SK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83960624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4749680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22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73033926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23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  <a:endParaRPr kumimoji="0" lang="sk-SK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2477531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24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4527465"/>
                  </a:ext>
                </a:extLst>
              </a:tr>
              <a:tr h="239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29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32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8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4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FF00"/>
                        </a:buClr>
                        <a:defRPr sz="200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275" marR="5275" marT="527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86919737"/>
                  </a:ext>
                </a:extLst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Recap/Review of 2019 Match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List of unmatched IMG applicants shared with POSNA staff for those unfilled programs that are still interested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14 fellowship positions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Problems with Interview process, applicant or fellowship conduct: </a:t>
            </a:r>
            <a:r>
              <a:rPr lang="en-US" altLang="en-US" u="sng" dirty="0">
                <a:latin typeface="Times New Roman" panose="02020603050405020304" pitchFamily="18" charset="0"/>
              </a:rPr>
              <a:t>None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Fellowship Match Grievance Issues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2019: None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2018: 1 applicant reneged on match agreement from 2017 match (position to start Aug 2018)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Took hand surgery spot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Loophole between </a:t>
            </a:r>
            <a:r>
              <a:rPr lang="en-US" altLang="en-US" dirty="0" err="1">
                <a:latin typeface="Times New Roman" panose="02020603050405020304" pitchFamily="18" charset="0"/>
              </a:rPr>
              <a:t>Sfmatch</a:t>
            </a:r>
            <a:r>
              <a:rPr lang="en-US" altLang="en-US" dirty="0">
                <a:latin typeface="Times New Roman" panose="02020603050405020304" pitchFamily="18" charset="0"/>
              </a:rPr>
              <a:t> and NRMP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No means of punishment, but hand society notified and aware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876800"/>
          </a:xfrm>
        </p:spPr>
        <p:txBody>
          <a:bodyPr>
            <a:normAutofit/>
          </a:bodyPr>
          <a:lstStyle/>
          <a:p>
            <a:r>
              <a:rPr lang="en-US" altLang="en-US" sz="3300" dirty="0">
                <a:latin typeface="Times New Roman" panose="02020603050405020304" pitchFamily="18" charset="0"/>
              </a:rPr>
              <a:t>Data collected: May 2019</a:t>
            </a:r>
          </a:p>
          <a:p>
            <a:r>
              <a:rPr lang="en-US" altLang="en-US" sz="3300" dirty="0">
                <a:latin typeface="Times New Roman" panose="02020603050405020304" pitchFamily="18" charset="0"/>
              </a:rPr>
              <a:t>43 applicants in match responded so far…..</a:t>
            </a:r>
          </a:p>
          <a:p>
            <a:r>
              <a:rPr lang="en-US" altLang="en-US" sz="3300" dirty="0">
                <a:latin typeface="Times New Roman" panose="02020603050405020304" pitchFamily="18" charset="0"/>
              </a:rPr>
              <a:t>Average number of applications: </a:t>
            </a:r>
            <a:r>
              <a:rPr lang="en-US" altLang="en-US" sz="3300" b="1" dirty="0">
                <a:latin typeface="Times New Roman" panose="02020603050405020304" pitchFamily="18" charset="0"/>
              </a:rPr>
              <a:t>20</a:t>
            </a:r>
            <a:r>
              <a:rPr lang="en-US" altLang="en-US" sz="3300" dirty="0">
                <a:latin typeface="Times New Roman" panose="02020603050405020304" pitchFamily="18" charset="0"/>
              </a:rPr>
              <a:t> (7-42!)</a:t>
            </a:r>
          </a:p>
          <a:p>
            <a:pPr lvl="1"/>
            <a:r>
              <a:rPr lang="en-US" altLang="en-US" sz="3000" dirty="0">
                <a:latin typeface="Times New Roman" panose="02020603050405020304" pitchFamily="18" charset="0"/>
              </a:rPr>
              <a:t>2018: 17.8; 2017: 20; 2016: 17; 2015: 16</a:t>
            </a:r>
          </a:p>
          <a:p>
            <a:r>
              <a:rPr lang="en-US" altLang="en-US" sz="3300" dirty="0">
                <a:latin typeface="Times New Roman" panose="02020603050405020304" pitchFamily="18" charset="0"/>
              </a:rPr>
              <a:t>Average number of interviews: </a:t>
            </a:r>
            <a:r>
              <a:rPr lang="en-US" altLang="en-US" sz="3300" b="1" dirty="0">
                <a:latin typeface="Times New Roman" panose="02020603050405020304" pitchFamily="18" charset="0"/>
              </a:rPr>
              <a:t>11.7</a:t>
            </a:r>
            <a:r>
              <a:rPr lang="en-US" altLang="en-US" sz="3300" dirty="0">
                <a:latin typeface="Times New Roman" panose="02020603050405020304" pitchFamily="18" charset="0"/>
              </a:rPr>
              <a:t> (4-25!)</a:t>
            </a:r>
          </a:p>
          <a:p>
            <a:pPr lvl="1"/>
            <a:r>
              <a:rPr lang="en-US" altLang="en-US" sz="3000" dirty="0">
                <a:latin typeface="Times New Roman" panose="02020603050405020304" pitchFamily="18" charset="0"/>
              </a:rPr>
              <a:t>2018: 9.3 (1-18)</a:t>
            </a:r>
          </a:p>
          <a:p>
            <a:pPr lvl="1"/>
            <a:r>
              <a:rPr lang="en-US" altLang="en-US" sz="3000" dirty="0">
                <a:latin typeface="Times New Roman" panose="02020603050405020304" pitchFamily="18" charset="0"/>
              </a:rPr>
              <a:t>2017: 10.2 (3-16)</a:t>
            </a:r>
          </a:p>
          <a:p>
            <a:pPr lvl="1"/>
            <a:r>
              <a:rPr lang="en-US" altLang="en-US" sz="3000" dirty="0">
                <a:latin typeface="Times New Roman" panose="02020603050405020304" pitchFamily="18" charset="0"/>
              </a:rPr>
              <a:t>2016: 9.8 (2-17)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Did you apply for fellowships in any other subspecialty?</a:t>
            </a:r>
          </a:p>
          <a:p>
            <a:pPr lvl="1">
              <a:defRPr/>
            </a:pPr>
            <a:r>
              <a:rPr lang="en-US" dirty="0"/>
              <a:t>Yes: 10 (23%)</a:t>
            </a:r>
          </a:p>
          <a:p>
            <a:pPr lvl="2">
              <a:defRPr/>
            </a:pPr>
            <a:r>
              <a:rPr lang="en-US" dirty="0"/>
              <a:t>3 North American</a:t>
            </a:r>
          </a:p>
          <a:p>
            <a:pPr lvl="2">
              <a:defRPr/>
            </a:pPr>
            <a:r>
              <a:rPr lang="en-US" dirty="0"/>
              <a:t>7 IMGs</a:t>
            </a:r>
          </a:p>
          <a:p>
            <a:pPr marL="57150" indent="0">
              <a:buFontTx/>
              <a:buNone/>
              <a:defRPr/>
            </a:pPr>
            <a:r>
              <a:rPr lang="en-US" dirty="0"/>
              <a:t>2018</a:t>
            </a:r>
          </a:p>
          <a:p>
            <a:pPr lvl="1">
              <a:defRPr/>
            </a:pPr>
            <a:r>
              <a:rPr lang="en-US" dirty="0"/>
              <a:t>Yes: 4 (10%) [IMGs]</a:t>
            </a:r>
          </a:p>
          <a:p>
            <a:pPr marL="57150" indent="0">
              <a:buFontTx/>
              <a:buNone/>
              <a:defRPr/>
            </a:pPr>
            <a:r>
              <a:rPr lang="en-US" dirty="0"/>
              <a:t>2017</a:t>
            </a:r>
          </a:p>
          <a:p>
            <a:pPr lvl="1">
              <a:defRPr/>
            </a:pPr>
            <a:r>
              <a:rPr lang="en-US" dirty="0"/>
              <a:t>Yes: 2 (6%) [IMGs]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Times New Roman" charset="0"/>
                <a:ea typeface="MS PGothic" charset="0"/>
              </a:rPr>
              <a:t>Have you done another fellowship or are you planning on a second fellowship? </a:t>
            </a:r>
          </a:p>
          <a:p>
            <a:pPr lvl="1">
              <a:defRPr/>
            </a:pPr>
            <a:r>
              <a:rPr lang="en-US" dirty="0">
                <a:latin typeface="Times New Roman" charset="0"/>
                <a:ea typeface="MS PGothic" charset="0"/>
              </a:rPr>
              <a:t>Yes: 11 (26%) [5 North American (14%)]</a:t>
            </a:r>
          </a:p>
          <a:p>
            <a:pPr lvl="2">
              <a:defRPr/>
            </a:pPr>
            <a:r>
              <a:rPr lang="en-US" dirty="0">
                <a:latin typeface="Times New Roman" charset="0"/>
                <a:ea typeface="MS PGothic" charset="0"/>
              </a:rPr>
              <a:t>spine, sports, </a:t>
            </a:r>
            <a:r>
              <a:rPr lang="en-US" dirty="0" err="1">
                <a:latin typeface="Times New Roman" charset="0"/>
                <a:ea typeface="MS PGothic" charset="0"/>
              </a:rPr>
              <a:t>etc</a:t>
            </a:r>
            <a:endParaRPr lang="en-US" dirty="0">
              <a:latin typeface="Times New Roman" charset="0"/>
              <a:ea typeface="MS PGothic" charset="0"/>
            </a:endParaRPr>
          </a:p>
          <a:p>
            <a:pPr marL="457200" lvl="1" indent="0">
              <a:buNone/>
              <a:defRPr/>
            </a:pPr>
            <a:r>
              <a:rPr lang="en-US" dirty="0">
                <a:latin typeface="Times New Roman" charset="0"/>
                <a:ea typeface="MS PGothic" charset="0"/>
              </a:rPr>
              <a:t>2018</a:t>
            </a:r>
          </a:p>
          <a:p>
            <a:pPr lvl="1">
              <a:defRPr/>
            </a:pPr>
            <a:r>
              <a:rPr lang="en-US" dirty="0">
                <a:latin typeface="Times New Roman" charset="0"/>
                <a:ea typeface="MS PGothic" charset="0"/>
              </a:rPr>
              <a:t>Yes: 9 (23%) [5 North American]</a:t>
            </a:r>
          </a:p>
          <a:p>
            <a:pPr marL="457200" lvl="1" indent="0">
              <a:buFontTx/>
              <a:buNone/>
              <a:defRPr/>
            </a:pPr>
            <a:r>
              <a:rPr lang="en-US" dirty="0">
                <a:latin typeface="Times New Roman" charset="0"/>
                <a:ea typeface="MS PGothic" charset="0"/>
              </a:rPr>
              <a:t>2017</a:t>
            </a:r>
          </a:p>
          <a:p>
            <a:pPr lvl="1">
              <a:defRPr/>
            </a:pPr>
            <a:r>
              <a:rPr lang="en-US" dirty="0">
                <a:latin typeface="Times New Roman" charset="0"/>
                <a:ea typeface="MS PGothic" charset="0"/>
              </a:rPr>
              <a:t>Yes: 5 (15%) </a:t>
            </a:r>
            <a:r>
              <a:rPr lang="en-US" dirty="0">
                <a:solidFill>
                  <a:srgbClr val="FFFFFF"/>
                </a:solidFill>
                <a:latin typeface="Times New Roman" charset="0"/>
                <a:ea typeface="MS PGothic" charset="0"/>
              </a:rPr>
              <a:t>[2 North American]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altLang="en-US" sz="3200" dirty="0">
                <a:latin typeface="Times New Roman" panose="02020603050405020304" pitchFamily="18" charset="0"/>
              </a:rPr>
              <a:t>Late cancellations: </a:t>
            </a:r>
            <a:r>
              <a:rPr lang="en-US" altLang="en-US" sz="3200" b="1" dirty="0">
                <a:latin typeface="Times New Roman" panose="02020603050405020304" pitchFamily="18" charset="0"/>
              </a:rPr>
              <a:t>32%</a:t>
            </a:r>
            <a:r>
              <a:rPr lang="en-US" altLang="en-US" sz="3200" dirty="0">
                <a:latin typeface="Times New Roman" panose="02020603050405020304" pitchFamily="18" charset="0"/>
              </a:rPr>
              <a:t> 				(2018: 31%; 2017: 52%; 2016: 58%)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Applicant: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93%</a:t>
            </a:r>
            <a:r>
              <a:rPr lang="en-US" altLang="en-US" dirty="0">
                <a:latin typeface="Times New Roman" panose="02020603050405020304" pitchFamily="18" charset="0"/>
              </a:rPr>
              <a:t> 			</a:t>
            </a:r>
          </a:p>
          <a:p>
            <a:pPr lvl="2"/>
            <a:r>
              <a:rPr lang="en-US" altLang="en-US" sz="2400" dirty="0">
                <a:latin typeface="Times New Roman" panose="02020603050405020304" pitchFamily="18" charset="0"/>
              </a:rPr>
              <a:t> “too expensive” </a:t>
            </a:r>
            <a:r>
              <a:rPr lang="en-US" altLang="en-US" sz="2400" b="1" dirty="0">
                <a:latin typeface="Times New Roman" panose="02020603050405020304" pitchFamily="18" charset="0"/>
              </a:rPr>
              <a:t>43%</a:t>
            </a:r>
            <a:r>
              <a:rPr lang="en-US" altLang="en-US" sz="2400" dirty="0">
                <a:latin typeface="Times New Roman" panose="02020603050405020304" pitchFamily="18" charset="0"/>
              </a:rPr>
              <a:t> 				(2018: 42%; 2017: 41%; 2016: 65%)</a:t>
            </a:r>
          </a:p>
          <a:p>
            <a:pPr lvl="2"/>
            <a:r>
              <a:rPr lang="en-US" altLang="en-US" sz="2400" dirty="0">
                <a:latin typeface="Times New Roman" panose="02020603050405020304" pitchFamily="18" charset="0"/>
              </a:rPr>
              <a:t> “not enough time” </a:t>
            </a:r>
            <a:r>
              <a:rPr lang="en-US" altLang="en-US" sz="2400" b="1" dirty="0">
                <a:latin typeface="Times New Roman" panose="02020603050405020304" pitchFamily="18" charset="0"/>
              </a:rPr>
              <a:t>57%</a:t>
            </a:r>
            <a:r>
              <a:rPr lang="en-US" altLang="en-US" sz="2400" dirty="0">
                <a:latin typeface="Times New Roman" panose="02020603050405020304" pitchFamily="18" charset="0"/>
              </a:rPr>
              <a:t> 				(2018: 47%; 2017: 42%; 2016: 59%)</a:t>
            </a:r>
          </a:p>
          <a:p>
            <a:pPr lvl="2"/>
            <a:r>
              <a:rPr lang="en-US" altLang="en-US" sz="2400" dirty="0">
                <a:latin typeface="Times New Roman" panose="02020603050405020304" pitchFamily="18" charset="0"/>
              </a:rPr>
              <a:t>“not interested anymore” </a:t>
            </a:r>
            <a:r>
              <a:rPr lang="en-US" altLang="en-US" sz="2400" b="1" dirty="0">
                <a:latin typeface="Times New Roman" panose="02020603050405020304" pitchFamily="18" charset="0"/>
              </a:rPr>
              <a:t>21%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Program:  </a:t>
            </a:r>
            <a:r>
              <a:rPr lang="en-US" altLang="en-US" b="1" dirty="0">
                <a:latin typeface="Times New Roman" panose="02020603050405020304" pitchFamily="18" charset="0"/>
              </a:rPr>
              <a:t>0%</a:t>
            </a:r>
            <a:r>
              <a:rPr lang="en-US" altLang="en-US" dirty="0">
                <a:latin typeface="Times New Roman" panose="02020603050405020304" pitchFamily="18" charset="0"/>
              </a:rPr>
              <a:t> 						(2018: 0%; 2017: 0%; 2016: 10%) 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Weather: </a:t>
            </a:r>
            <a:r>
              <a:rPr lang="en-US" altLang="en-US" b="1" dirty="0">
                <a:latin typeface="Times New Roman" panose="02020603050405020304" pitchFamily="18" charset="0"/>
              </a:rPr>
              <a:t>7%</a:t>
            </a:r>
            <a:r>
              <a:rPr lang="en-US" altLang="en-US" dirty="0">
                <a:latin typeface="Times New Roman" panose="02020603050405020304" pitchFamily="18" charset="0"/>
              </a:rPr>
              <a:t> (n=1)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b="1">
                <a:latin typeface="Times New Roman" panose="02020603050405020304" pitchFamily="18" charset="0"/>
              </a:rPr>
              <a:t>Agenda</a:t>
            </a:r>
          </a:p>
        </p:txBody>
      </p:sp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Recap of the 2019 Match 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Fellowship Match Grievance Committee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Fellowship Applicant Survey 4/2019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AAOS/BOS Fellowship Match Oversight Committee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POSNA Fellowship committee activities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POSNA accreditation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Estimated cost to applicants</a:t>
            </a:r>
          </a:p>
          <a:p>
            <a:pPr lvl="1">
              <a:defRPr/>
            </a:pPr>
            <a:r>
              <a:rPr lang="en-US" dirty="0"/>
              <a:t>Per interview: $472</a:t>
            </a:r>
          </a:p>
          <a:p>
            <a:pPr lvl="2">
              <a:defRPr/>
            </a:pPr>
            <a:r>
              <a:rPr lang="en-US" dirty="0"/>
              <a:t>2018: $404</a:t>
            </a:r>
          </a:p>
          <a:p>
            <a:pPr lvl="2">
              <a:defRPr/>
            </a:pPr>
            <a:r>
              <a:rPr lang="en-US" dirty="0"/>
              <a:t>2017: $458</a:t>
            </a:r>
          </a:p>
          <a:p>
            <a:pPr lvl="2">
              <a:defRPr/>
            </a:pPr>
            <a:r>
              <a:rPr lang="en-US" dirty="0"/>
              <a:t>2016: $390</a:t>
            </a:r>
          </a:p>
          <a:p>
            <a:pPr lvl="1">
              <a:defRPr/>
            </a:pPr>
            <a:r>
              <a:rPr lang="en-US" dirty="0"/>
              <a:t>Total cost (43 respondents): $176,200</a:t>
            </a:r>
          </a:p>
          <a:p>
            <a:pPr lvl="1">
              <a:defRPr/>
            </a:pPr>
            <a:r>
              <a:rPr lang="en-US" dirty="0"/>
              <a:t>Project this to all 56 matched applicants: </a:t>
            </a:r>
            <a:r>
              <a:rPr lang="en-US" u="sng" dirty="0"/>
              <a:t>$229,469</a:t>
            </a:r>
          </a:p>
          <a:p>
            <a:pPr>
              <a:defRPr/>
            </a:pPr>
            <a:r>
              <a:rPr lang="en-US" dirty="0"/>
              <a:t>Difficult to arrange interview without work hours violation?</a:t>
            </a:r>
          </a:p>
          <a:p>
            <a:pPr lvl="1">
              <a:defRPr/>
            </a:pPr>
            <a:r>
              <a:rPr lang="en-US" b="1" dirty="0"/>
              <a:t>Yes 26% </a:t>
            </a:r>
            <a:r>
              <a:rPr lang="en-US" dirty="0"/>
              <a:t>(2018: 28%; 2017: 18%; 2016: 43%)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Pressured to make commitment prior to match day?</a:t>
            </a:r>
          </a:p>
          <a:p>
            <a:pPr lvl="1"/>
            <a:r>
              <a:rPr lang="en-US" altLang="en-US" b="1" dirty="0">
                <a:latin typeface="Times New Roman" panose="02020603050405020304" pitchFamily="18" charset="0"/>
              </a:rPr>
              <a:t>Yes: 0 applicants (0%) 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2018: 0 applicants (0%)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2017: 3 applicants (9%)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2016: 1 applicant (2.6%)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2015: 4 applicants (12%)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No: 100%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676400"/>
            <a:ext cx="5981700" cy="19383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 sz="2000" b="1" i="0" u="none" strike="noStrike" kern="1200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2400" b="1" dirty="0">
                <a:solidFill>
                  <a:srgbClr val="333333"/>
                </a:solidFill>
                <a:latin typeface="+mj-lt"/>
                <a:ea typeface="Microsoft Sans Serif"/>
                <a:cs typeface="Microsoft Sans Serif"/>
              </a:rPr>
              <a:t>Did any fellowship director encourage you to contact them, after your interview, if you were interested in their fellowship and were going to rank their program highly?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0400" y="3811012"/>
            <a:ext cx="2819400" cy="2554545"/>
          </a:xfrm>
          <a:prstGeom prst="rect">
            <a:avLst/>
          </a:prstGeom>
          <a:solidFill>
            <a:schemeClr val="accent4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2015: 32%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Times New Roman" charset="0"/>
                <a:ea typeface="MS PGothic" charset="0"/>
                <a:cs typeface="MS PGothic" charset="0"/>
              </a:rPr>
              <a:t>2016: 16%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Times New Roman" charset="0"/>
                <a:ea typeface="MS PGothic" charset="0"/>
                <a:cs typeface="MS PGothic" charset="0"/>
              </a:rPr>
              <a:t>2017: 15%</a:t>
            </a: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Times New Roman" charset="0"/>
                <a:ea typeface="MS PGothic" charset="0"/>
                <a:cs typeface="MS PGothic" charset="0"/>
              </a:rPr>
              <a:t>2018: 10%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latin typeface="Times New Roman" charset="0"/>
                <a:ea typeface="MS PGothic" charset="0"/>
                <a:cs typeface="MS PGothic" charset="0"/>
              </a:rPr>
              <a:t>2019: 2%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1447800"/>
            <a:ext cx="5981700" cy="26781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333333"/>
                </a:solidFill>
                <a:latin typeface="Arial" panose="020B0604020202020204" pitchFamily="34" charset="0"/>
                <a:cs typeface="Microsoft Sans Serif" panose="020B0604020202020204" pitchFamily="34" charset="0"/>
              </a:rPr>
              <a:t>Were you encouraged, or was it recommended to you by the fellowship program, to have an “extended” interview or “try-out” which was longer than the normal interview day?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4343400"/>
            <a:ext cx="4838700" cy="1569660"/>
          </a:xfrm>
          <a:prstGeom prst="rect">
            <a:avLst/>
          </a:prstGeom>
          <a:solidFill>
            <a:schemeClr val="accent4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2017: 0%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2018: 0%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rPr>
              <a:t>2019: 0%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3550" y="6181725"/>
            <a:ext cx="5981700" cy="5238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 sz="2000" b="1" i="0" u="none" strike="noStrike" kern="1200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2800" b="1" dirty="0">
                <a:solidFill>
                  <a:srgbClr val="333333"/>
                </a:solidFill>
                <a:latin typeface="+mj-lt"/>
                <a:ea typeface="Microsoft Sans Serif"/>
                <a:cs typeface="Microsoft Sans Serif"/>
              </a:rPr>
              <a:t>POSNA forbids this activity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971800"/>
            <a:ext cx="1595309" cy="2308324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FF00"/>
                </a:solidFill>
                <a:latin typeface="Times New Roman" charset="0"/>
                <a:ea typeface="MS PGothic" charset="0"/>
                <a:cs typeface="MS PGothic" charset="0"/>
              </a:rPr>
              <a:t>SFMP</a:t>
            </a:r>
          </a:p>
          <a:p>
            <a:pPr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2015: 66%</a:t>
            </a:r>
          </a:p>
          <a:p>
            <a:pPr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2016: 85%</a:t>
            </a:r>
          </a:p>
          <a:p>
            <a:pPr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2017: 76%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charset="0"/>
                <a:ea typeface="MS PGothic" charset="0"/>
                <a:cs typeface="MS PGothic" charset="0"/>
              </a:rPr>
              <a:t>2018: 65%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rPr>
              <a:t>2019: 40%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4600" y="2971800"/>
            <a:ext cx="1768433" cy="2308324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FF00"/>
                </a:solidFill>
                <a:latin typeface="Times New Roman" charset="0"/>
                <a:ea typeface="MS PGothic" charset="0"/>
                <a:cs typeface="MS PGothic" charset="0"/>
              </a:rPr>
              <a:t>AAOS book</a:t>
            </a:r>
          </a:p>
          <a:p>
            <a:pPr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2015: 9%</a:t>
            </a:r>
          </a:p>
          <a:p>
            <a:pPr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2016: 9%</a:t>
            </a:r>
          </a:p>
          <a:p>
            <a:pPr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2017: 12%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charset="0"/>
                <a:ea typeface="MS PGothic" charset="0"/>
                <a:cs typeface="MS PGothic" charset="0"/>
              </a:rPr>
              <a:t>2018: 5.4%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rPr>
              <a:t>2019: 2.3%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1400" y="2971800"/>
            <a:ext cx="2262799" cy="2308324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FF00"/>
                </a:solidFill>
                <a:latin typeface="Times New Roman" charset="0"/>
                <a:ea typeface="MS PGothic" charset="0"/>
                <a:cs typeface="MS PGothic" charset="0"/>
              </a:rPr>
              <a:t>POSNA website</a:t>
            </a:r>
          </a:p>
          <a:p>
            <a:pPr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2015: 88%</a:t>
            </a:r>
          </a:p>
          <a:p>
            <a:pPr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2016: 70%</a:t>
            </a:r>
          </a:p>
          <a:p>
            <a:pPr>
              <a:defRPr/>
            </a:pPr>
            <a:r>
              <a:rPr lang="en-US" sz="24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2017: 88%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charset="0"/>
                <a:ea typeface="MS PGothic" charset="0"/>
                <a:cs typeface="MS PGothic" charset="0"/>
              </a:rPr>
              <a:t>2018: 92%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rPr>
              <a:t>2019: 95%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1828800"/>
            <a:ext cx="6297613" cy="5238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latin typeface="Times New Roman" charset="0"/>
                <a:ea typeface="MS PGothic" charset="0"/>
                <a:cs typeface="MS PGothic" charset="0"/>
              </a:rPr>
              <a:t>Where did you get your information?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5638800"/>
            <a:ext cx="5981700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 sz="2000" b="1" i="0" u="none" strike="noStrike" kern="1200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2800" b="1" dirty="0">
                <a:solidFill>
                  <a:srgbClr val="333333"/>
                </a:solidFill>
                <a:latin typeface="+mj-lt"/>
                <a:ea typeface="Microsoft Sans Serif"/>
                <a:cs typeface="Microsoft Sans Serif"/>
              </a:rPr>
              <a:t>Individual program websites becoming more important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41688" y="3200400"/>
            <a:ext cx="2064989" cy="2554545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2015: 16%</a:t>
            </a:r>
          </a:p>
          <a:p>
            <a:pPr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2016: 42%</a:t>
            </a:r>
          </a:p>
          <a:p>
            <a:pPr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2017: 6%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Times New Roman" charset="0"/>
                <a:ea typeface="MS PGothic" charset="0"/>
                <a:cs typeface="MS PGothic" charset="0"/>
              </a:rPr>
              <a:t>2018: 13%</a:t>
            </a:r>
          </a:p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rPr>
              <a:t>2019: 2%</a:t>
            </a: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1524000" y="1676400"/>
            <a:ext cx="5943600" cy="954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 dirty="0"/>
              <a:t>Did you have any fellowship interviews at the 2018 IPOS meeting?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3063111"/>
            <a:ext cx="2167581" cy="2554545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2015: 2%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Times New Roman" charset="0"/>
                <a:ea typeface="MS PGothic" charset="0"/>
                <a:cs typeface="MS PGothic" charset="0"/>
              </a:rPr>
              <a:t>2016: 2.6%</a:t>
            </a:r>
          </a:p>
          <a:p>
            <a:pPr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2017: 0%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latin typeface="Times New Roman" charset="0"/>
                <a:ea typeface="MS PGothic" charset="0"/>
                <a:cs typeface="MS PGothic" charset="0"/>
              </a:rPr>
              <a:t>2018: 2.5%</a:t>
            </a:r>
          </a:p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rPr>
              <a:t>2019: 2.3%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2600" y="1828800"/>
            <a:ext cx="6297613" cy="9540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4"/>
                </a:solidFill>
                <a:latin typeface="Times New Roman" charset="0"/>
                <a:ea typeface="MS PGothic" charset="0"/>
                <a:cs typeface="MS PGothic" charset="0"/>
              </a:rPr>
              <a:t>Did you have any fellowship interviews at the 2019 AAOS annual meeting?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9213" y="5867400"/>
            <a:ext cx="6605587" cy="954088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Times New Roman" charset="0"/>
                <a:ea typeface="MS PGothic" charset="0"/>
                <a:cs typeface="MS PGothic" charset="0"/>
              </a:rPr>
              <a:t>IPOS and AAOS meetings are opportunities </a:t>
            </a:r>
          </a:p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latin typeface="Times New Roman" charset="0"/>
                <a:ea typeface="MS PGothic" charset="0"/>
                <a:cs typeface="MS PGothic" charset="0"/>
              </a:rPr>
              <a:t>for cost/time savings for applicants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975" y="3657600"/>
            <a:ext cx="1838388" cy="156966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u="sng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2017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Yes: 15%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No: 85%</a:t>
            </a: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1524000" y="1676400"/>
            <a:ext cx="5943600" cy="138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/>
              <a:t>Was your rank list influenced by whether or not a program was ACGME accredited?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1975" y="3657600"/>
            <a:ext cx="1838388" cy="156966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u="sng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2018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Yes: 23%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Times New Roman" charset="0"/>
                <a:ea typeface="MS PGothic" charset="0"/>
                <a:cs typeface="MS PGothic" charset="0"/>
              </a:rPr>
              <a:t>No: 77%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5175" y="3657600"/>
            <a:ext cx="1838388" cy="156966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u="sng" dirty="0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rPr>
              <a:t>2019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rPr>
              <a:t>Yes: 34%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charset="0"/>
                <a:ea typeface="MS PGothic" charset="0"/>
                <a:cs typeface="MS PGothic" charset="0"/>
              </a:rPr>
              <a:t>No: 66%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4169" y="5814000"/>
            <a:ext cx="5981700" cy="52322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 sz="2000" b="1" i="0" u="none" strike="noStrike" kern="1200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2800" b="1" dirty="0">
                <a:solidFill>
                  <a:srgbClr val="333333"/>
                </a:solidFill>
                <a:latin typeface="+mj-lt"/>
                <a:ea typeface="Microsoft Sans Serif"/>
                <a:cs typeface="Microsoft Sans Serif"/>
              </a:rPr>
              <a:t>8/8 IMGs; 7/35 NAs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What additional information do you feel would have been helpful to know about a fellowship, during the planning and scheduling phases, to make more informed/educated decisions?</a:t>
            </a:r>
          </a:p>
          <a:p>
            <a:pPr marL="0" indent="0"/>
            <a:r>
              <a:rPr lang="en-US" altLang="en-US" b="1" dirty="0">
                <a:latin typeface="Times New Roman" panose="02020603050405020304" pitchFamily="18" charset="0"/>
              </a:rPr>
              <a:t>Interview dates ahead of time</a:t>
            </a:r>
          </a:p>
          <a:p>
            <a:pPr marL="0" indent="0"/>
            <a:r>
              <a:rPr lang="en-US" altLang="en-US" b="1" dirty="0">
                <a:latin typeface="Times New Roman" panose="02020603050405020304" pitchFamily="18" charset="0"/>
              </a:rPr>
              <a:t>Applicants wanted “more information” on each fellowship’s websites</a:t>
            </a:r>
          </a:p>
          <a:p>
            <a:pPr marL="0" indent="0"/>
            <a:r>
              <a:rPr lang="en-US" altLang="en-US" b="1" dirty="0">
                <a:latin typeface="Times New Roman" panose="02020603050405020304" pitchFamily="18" charset="0"/>
              </a:rPr>
              <a:t>Match statistics from previous years</a:t>
            </a:r>
          </a:p>
          <a:p>
            <a:pPr marL="0" indent="0"/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Fellowship Applicant Survey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charset="0"/>
                <a:ea typeface="MS PGothic" charset="0"/>
              </a:rPr>
              <a:t>What changes would you (applicant) recommend to the match process for future years?</a:t>
            </a:r>
          </a:p>
          <a:p>
            <a:pPr lvl="1">
              <a:defRPr/>
            </a:pPr>
            <a:r>
              <a:rPr lang="en-US" b="1" dirty="0">
                <a:latin typeface="Times New Roman" charset="0"/>
                <a:ea typeface="MS PGothic" charset="0"/>
              </a:rPr>
              <a:t>Programs pay for travel/hotel</a:t>
            </a:r>
          </a:p>
          <a:p>
            <a:pPr lvl="2">
              <a:defRPr/>
            </a:pPr>
            <a:r>
              <a:rPr lang="en-US" dirty="0">
                <a:latin typeface="Times New Roman" charset="0"/>
                <a:ea typeface="MS PGothic" charset="0"/>
              </a:rPr>
              <a:t>Interviews at IPOS/AAOS</a:t>
            </a:r>
          </a:p>
          <a:p>
            <a:pPr lvl="1">
              <a:defRPr/>
            </a:pPr>
            <a:r>
              <a:rPr lang="en-US" b="1" dirty="0">
                <a:latin typeface="Times New Roman" charset="0"/>
                <a:ea typeface="MS PGothic" charset="0"/>
              </a:rPr>
              <a:t>Interview dates listed as early as possible</a:t>
            </a:r>
          </a:p>
          <a:p>
            <a:pPr lvl="2">
              <a:defRPr/>
            </a:pPr>
            <a:r>
              <a:rPr lang="en-US" dirty="0">
                <a:latin typeface="Times New Roman" charset="0"/>
                <a:ea typeface="MS PGothic" charset="0"/>
              </a:rPr>
              <a:t>ideally on POSNA/SFMP</a:t>
            </a:r>
          </a:p>
          <a:p>
            <a:pPr lvl="1">
              <a:defRPr/>
            </a:pPr>
            <a:r>
              <a:rPr lang="en-US" b="1" dirty="0">
                <a:latin typeface="Times New Roman" charset="0"/>
                <a:ea typeface="MS PGothic" charset="0"/>
              </a:rPr>
              <a:t> Timely correspondence for denials as well as acceptances for interviews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Recap/Review of 2019 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300" dirty="0">
                <a:latin typeface="Times New Roman" panose="02020603050405020304" pitchFamily="18" charset="0"/>
              </a:rPr>
              <a:t>Fellowship year 2020-2021</a:t>
            </a:r>
          </a:p>
          <a:p>
            <a:pPr>
              <a:lnSpc>
                <a:spcPct val="90000"/>
              </a:lnSpc>
            </a:pPr>
            <a:r>
              <a:rPr lang="en-US" altLang="en-US" sz="3300" dirty="0">
                <a:latin typeface="Times New Roman" panose="02020603050405020304" pitchFamily="18" charset="0"/>
              </a:rPr>
              <a:t>SFMP website went “live” Sept 1</a:t>
            </a:r>
            <a:r>
              <a:rPr lang="en-US" altLang="en-US" sz="3300" baseline="30000" dirty="0">
                <a:latin typeface="Times New Roman" panose="02020603050405020304" pitchFamily="18" charset="0"/>
              </a:rPr>
              <a:t>st</a:t>
            </a:r>
            <a:r>
              <a:rPr lang="en-US" altLang="en-US" sz="3300" dirty="0">
                <a:latin typeface="Times New Roman" panose="02020603050405020304" pitchFamily="18" charset="0"/>
              </a:rPr>
              <a:t>, 2018</a:t>
            </a:r>
          </a:p>
          <a:p>
            <a:pPr>
              <a:lnSpc>
                <a:spcPct val="90000"/>
              </a:lnSpc>
            </a:pPr>
            <a:r>
              <a:rPr lang="en-US" altLang="en-US" sz="3300" dirty="0">
                <a:latin typeface="Times New Roman" panose="02020603050405020304" pitchFamily="18" charset="0"/>
              </a:rPr>
              <a:t>“Target” applications October 12</a:t>
            </a:r>
            <a:r>
              <a:rPr lang="en-US" altLang="en-US" sz="3300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3300" dirty="0">
                <a:latin typeface="Times New Roman" panose="02020603050405020304" pitchFamily="18" charset="0"/>
              </a:rPr>
              <a:t>, 2018</a:t>
            </a:r>
          </a:p>
          <a:p>
            <a:pPr>
              <a:lnSpc>
                <a:spcPct val="90000"/>
              </a:lnSpc>
            </a:pPr>
            <a:r>
              <a:rPr lang="en-US" altLang="en-US" sz="3300" dirty="0">
                <a:latin typeface="Times New Roman" panose="02020603050405020304" pitchFamily="18" charset="0"/>
              </a:rPr>
              <a:t>Interviews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latin typeface="Times New Roman" panose="02020603050405020304" pitchFamily="18" charset="0"/>
              </a:rPr>
              <a:t>November 2018 through March 2018</a:t>
            </a:r>
          </a:p>
          <a:p>
            <a:pPr>
              <a:lnSpc>
                <a:spcPct val="90000"/>
              </a:lnSpc>
            </a:pPr>
            <a:r>
              <a:rPr lang="en-US" altLang="en-US" sz="3300" dirty="0">
                <a:latin typeface="Times New Roman" panose="02020603050405020304" pitchFamily="18" charset="0"/>
              </a:rPr>
              <a:t>Single match day for all </a:t>
            </a:r>
            <a:r>
              <a:rPr lang="en-US" altLang="en-US" sz="3300" dirty="0" err="1">
                <a:latin typeface="Times New Roman" panose="02020603050405020304" pitchFamily="18" charset="0"/>
              </a:rPr>
              <a:t>ortho</a:t>
            </a:r>
            <a:r>
              <a:rPr lang="en-US" altLang="en-US" sz="3300" dirty="0">
                <a:latin typeface="Times New Roman" panose="02020603050405020304" pitchFamily="18" charset="0"/>
              </a:rPr>
              <a:t> (April 30</a:t>
            </a:r>
            <a:r>
              <a:rPr lang="en-US" altLang="en-US" sz="3300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3300" dirty="0">
                <a:latin typeface="Times New Roman" panose="02020603050405020304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>
                <a:latin typeface="Times New Roman" panose="02020603050405020304" pitchFamily="18" charset="0"/>
              </a:rPr>
              <a:t>New this year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Take home points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Websites</a:t>
            </a:r>
          </a:p>
          <a:p>
            <a:pPr marL="742950" lvl="2" indent="-342900"/>
            <a:r>
              <a:rPr lang="en-US" altLang="en-US" dirty="0">
                <a:latin typeface="Times New Roman" panose="02020603050405020304" pitchFamily="18" charset="0"/>
              </a:rPr>
              <a:t>Improve fellowship websites—link to POSNA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Offer applicants the option of interviews at IPOS and AAOS (only 1 interview)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Early notification about interviews one way or another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Post interview dates on POSNA/SFMP</a:t>
            </a:r>
          </a:p>
          <a:p>
            <a:pPr marL="742950" lvl="2" indent="-342900"/>
            <a:r>
              <a:rPr lang="en-US" altLang="en-US" dirty="0">
                <a:latin typeface="Times New Roman" panose="02020603050405020304" pitchFamily="18" charset="0"/>
              </a:rPr>
              <a:t>Continued goal for committee</a:t>
            </a:r>
          </a:p>
          <a:p>
            <a:pPr marL="342900" lvl="1" indent="-342900"/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AAOS/BOS Fellowship Match Oversight Committee 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Now responsible for overseeing specialty society self-accreditation efforts for fellowships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AAOS task force showed initial interest, eventually deferred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Supportive role only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AAOS/BOS Fellowship Match Oversight Committee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Single match day</a:t>
            </a:r>
          </a:p>
          <a:p>
            <a:pPr lvl="1">
              <a:defRPr/>
            </a:pPr>
            <a:r>
              <a:rPr lang="en-US" dirty="0"/>
              <a:t>New this year</a:t>
            </a:r>
          </a:p>
          <a:p>
            <a:pPr lvl="1">
              <a:defRPr/>
            </a:pPr>
            <a:r>
              <a:rPr lang="en-US" dirty="0"/>
              <a:t>Beneficial for applicant</a:t>
            </a:r>
          </a:p>
          <a:p>
            <a:pPr lvl="1">
              <a:defRPr/>
            </a:pPr>
            <a:r>
              <a:rPr lang="en-US" dirty="0"/>
              <a:t>Unique challenges </a:t>
            </a:r>
          </a:p>
          <a:p>
            <a:pPr lvl="2">
              <a:defRPr/>
            </a:pPr>
            <a:r>
              <a:rPr lang="en-US" dirty="0"/>
              <a:t>Data extraction by SFMP –Who is </a:t>
            </a:r>
            <a:r>
              <a:rPr lang="en-US" dirty="0" err="1"/>
              <a:t>Peds</a:t>
            </a:r>
            <a:r>
              <a:rPr lang="en-US" dirty="0"/>
              <a:t>?</a:t>
            </a:r>
          </a:p>
          <a:p>
            <a:pPr lvl="2">
              <a:defRPr/>
            </a:pPr>
            <a:r>
              <a:rPr lang="en-US" dirty="0"/>
              <a:t>Load on residencies</a:t>
            </a:r>
          </a:p>
          <a:p>
            <a:pPr lvl="3">
              <a:defRPr/>
            </a:pPr>
            <a:r>
              <a:rPr lang="en-US" dirty="0"/>
              <a:t>Stick to our usual timeline</a:t>
            </a:r>
          </a:p>
          <a:p>
            <a:pPr lvl="2"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AAOS/BOS Fellowship Match Oversight Committee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Universal LOR</a:t>
            </a:r>
          </a:p>
          <a:p>
            <a:pPr lvl="1">
              <a:defRPr/>
            </a:pPr>
            <a:r>
              <a:rPr lang="en-US" dirty="0"/>
              <a:t>Advocated by OTA</a:t>
            </a:r>
          </a:p>
          <a:p>
            <a:pPr lvl="1">
              <a:defRPr/>
            </a:pPr>
            <a:r>
              <a:rPr lang="en-US" dirty="0"/>
              <a:t>Similar to AOA format for residency</a:t>
            </a:r>
          </a:p>
          <a:p>
            <a:pPr lvl="1">
              <a:defRPr/>
            </a:pPr>
            <a:r>
              <a:rPr lang="en-US" dirty="0"/>
              <a:t>Standardize process</a:t>
            </a:r>
          </a:p>
          <a:p>
            <a:pPr lvl="1">
              <a:defRPr/>
            </a:pPr>
            <a:r>
              <a:rPr lang="en-US" dirty="0"/>
              <a:t>Allows 300 words for comments                 or attached letter</a:t>
            </a:r>
          </a:p>
          <a:p>
            <a:pPr lvl="1">
              <a:defRPr/>
            </a:pPr>
            <a:r>
              <a:rPr lang="en-US" dirty="0"/>
              <a:t>Objections?</a:t>
            </a:r>
          </a:p>
          <a:p>
            <a:pPr marL="914400" lvl="2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68933"/>
      </p:ext>
    </p:extLst>
  </p:cSld>
  <p:clrMapOvr>
    <a:masterClrMapping/>
  </p:clrMapOvr>
  <p:transition xmlns:p14="http://schemas.microsoft.com/office/powerpoint/2010/main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AAOS/BOS Fellowship Match Oversight Committee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Updated code of conduct (draft)</a:t>
            </a:r>
          </a:p>
          <a:p>
            <a:pPr lvl="1">
              <a:defRPr/>
            </a:pPr>
            <a:r>
              <a:rPr lang="en-US" dirty="0"/>
              <a:t>No pressure on applicants</a:t>
            </a:r>
          </a:p>
          <a:p>
            <a:pPr lvl="1">
              <a:defRPr/>
            </a:pPr>
            <a:r>
              <a:rPr lang="en-US" dirty="0"/>
              <a:t>No rank information</a:t>
            </a:r>
          </a:p>
          <a:p>
            <a:pPr lvl="1">
              <a:defRPr/>
            </a:pPr>
            <a:r>
              <a:rPr lang="en-US" dirty="0"/>
              <a:t>Applicant prohibited from contacting program after interview*</a:t>
            </a:r>
          </a:p>
          <a:p>
            <a:pPr lvl="1">
              <a:defRPr/>
            </a:pPr>
            <a:r>
              <a:rPr lang="en-US" dirty="0"/>
              <a:t>Offer interviews within 30 days</a:t>
            </a:r>
          </a:p>
          <a:p>
            <a:pPr marL="914400" lvl="2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37463"/>
      </p:ext>
    </p:extLst>
  </p:cSld>
  <p:clrMapOvr>
    <a:masterClrMapping/>
  </p:clrMapOvr>
  <p:transition xmlns:p14="http://schemas.microsoft.com/office/powerpoint/2010/main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Fellowship Committee </a:t>
            </a:r>
            <a:br>
              <a:rPr lang="en-US" altLang="en-US" dirty="0">
                <a:latin typeface="Times New Roman" panose="02020603050405020304" pitchFamily="18" charset="0"/>
              </a:rPr>
            </a:br>
            <a:r>
              <a:rPr lang="en-US" altLang="en-US" dirty="0">
                <a:latin typeface="Times New Roman" panose="02020603050405020304" pitchFamily="18" charset="0"/>
              </a:rPr>
              <a:t>2018-2019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POSNA accreditation of pediatric </a:t>
            </a:r>
            <a:r>
              <a:rPr lang="en-US" dirty="0" err="1"/>
              <a:t>orthopaedic</a:t>
            </a:r>
            <a:r>
              <a:rPr lang="en-US" dirty="0"/>
              <a:t> fellowships</a:t>
            </a:r>
          </a:p>
          <a:p>
            <a:pPr lvl="1">
              <a:defRPr/>
            </a:pPr>
            <a:r>
              <a:rPr lang="en-US" dirty="0"/>
              <a:t>Launched in 2017 with initial round of applications solicited from all programs</a:t>
            </a:r>
          </a:p>
          <a:p>
            <a:pPr lvl="1">
              <a:defRPr/>
            </a:pPr>
            <a:r>
              <a:rPr lang="en-US" dirty="0"/>
              <a:t>Completing second year of “graduating” fellows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Fellowship Committee </a:t>
            </a:r>
            <a:br>
              <a:rPr lang="en-US" altLang="en-US" dirty="0">
                <a:latin typeface="Times New Roman" panose="02020603050405020304" pitchFamily="18" charset="0"/>
              </a:rPr>
            </a:br>
            <a:r>
              <a:rPr lang="en-US" altLang="en-US" dirty="0">
                <a:latin typeface="Times New Roman" panose="02020603050405020304" pitchFamily="18" charset="0"/>
              </a:rPr>
              <a:t>2018-2019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Case log for all non-ACGME programs (Aug 1)</a:t>
            </a:r>
          </a:p>
          <a:p>
            <a:pPr lvl="1">
              <a:defRPr/>
            </a:pPr>
            <a:r>
              <a:rPr lang="en-US" dirty="0"/>
              <a:t>New Innovations platform</a:t>
            </a:r>
          </a:p>
          <a:p>
            <a:pPr>
              <a:defRPr/>
            </a:pPr>
            <a:r>
              <a:rPr lang="en-US" dirty="0"/>
              <a:t>Optional evaluation system</a:t>
            </a:r>
          </a:p>
          <a:p>
            <a:pPr>
              <a:defRPr/>
            </a:pPr>
            <a:r>
              <a:rPr lang="en-US" dirty="0"/>
              <a:t>Optional curriculum (</a:t>
            </a:r>
            <a:r>
              <a:rPr lang="en-US" dirty="0" err="1"/>
              <a:t>Orthobullets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/>
              <a:t>outsourced</a:t>
            </a:r>
          </a:p>
          <a:p>
            <a:pPr lvl="1"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Fellowship Committee </a:t>
            </a:r>
            <a:br>
              <a:rPr lang="en-US" altLang="en-US" dirty="0">
                <a:latin typeface="Times New Roman" panose="02020603050405020304" pitchFamily="18" charset="0"/>
              </a:rPr>
            </a:br>
            <a:r>
              <a:rPr lang="en-US" altLang="en-US" dirty="0">
                <a:latin typeface="Times New Roman" panose="02020603050405020304" pitchFamily="18" charset="0"/>
              </a:rPr>
              <a:t>2018-2019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sz="4000" dirty="0">
                <a:solidFill>
                  <a:srgbClr val="00FF00"/>
                </a:solidFill>
              </a:rPr>
              <a:t>Reviewed all program renewals, expansions, new apps</a:t>
            </a:r>
          </a:p>
          <a:p>
            <a:pPr>
              <a:defRPr/>
            </a:pPr>
            <a:r>
              <a:rPr lang="en-US" dirty="0"/>
              <a:t>Series of conference calls, all members of committee</a:t>
            </a:r>
          </a:p>
          <a:p>
            <a:pPr lvl="1">
              <a:defRPr/>
            </a:pPr>
            <a:r>
              <a:rPr lang="en-US" dirty="0"/>
              <a:t>39 renewal applications</a:t>
            </a:r>
          </a:p>
          <a:p>
            <a:pPr lvl="1">
              <a:defRPr/>
            </a:pPr>
            <a:r>
              <a:rPr lang="en-US" dirty="0"/>
              <a:t>2 citations revisited</a:t>
            </a:r>
          </a:p>
          <a:p>
            <a:pPr lvl="1">
              <a:defRPr/>
            </a:pPr>
            <a:r>
              <a:rPr lang="en-US" dirty="0"/>
              <a:t>2 expansions (additional slot)</a:t>
            </a:r>
          </a:p>
          <a:p>
            <a:pPr lvl="1">
              <a:defRPr/>
            </a:pPr>
            <a:r>
              <a:rPr lang="en-US" dirty="0"/>
              <a:t>1 new application</a:t>
            </a:r>
          </a:p>
          <a:p>
            <a:pPr lvl="1"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Recap/Review of 2019 Match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Rank lists submitted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42 programs (3 less than last year) with 70 fellowship positions (3 less than last year)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Match results were manually reviewed on        April 18</a:t>
            </a:r>
            <a:r>
              <a:rPr lang="en-US" altLang="en-US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Applicant rank lists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Program rank lists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Fellowship Committee </a:t>
            </a:r>
            <a:br>
              <a:rPr lang="en-US" altLang="en-US" dirty="0">
                <a:latin typeface="Times New Roman" panose="02020603050405020304" pitchFamily="18" charset="0"/>
              </a:rPr>
            </a:br>
            <a:r>
              <a:rPr lang="en-US" altLang="en-US" dirty="0">
                <a:latin typeface="Times New Roman" panose="02020603050405020304" pitchFamily="18" charset="0"/>
              </a:rPr>
              <a:t>2018-2019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058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24 programs ACGME (POSNA) accredited</a:t>
            </a:r>
          </a:p>
          <a:p>
            <a:pPr>
              <a:defRPr/>
            </a:pPr>
            <a:r>
              <a:rPr lang="en-US" sz="3200" dirty="0"/>
              <a:t>19 programs POSNA accredited </a:t>
            </a:r>
          </a:p>
          <a:p>
            <a:pPr lvl="1">
              <a:defRPr/>
            </a:pPr>
            <a:r>
              <a:rPr lang="en-US" sz="2800" dirty="0"/>
              <a:t>1 current citation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End of Year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200" dirty="0">
                <a:latin typeface="Times New Roman" panose="02020603050405020304" pitchFamily="18" charset="0"/>
              </a:rPr>
              <a:t>Next cycle of renewal applications/fees distributed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Times New Roman" panose="02020603050405020304" pitchFamily="18" charset="0"/>
              </a:rPr>
              <a:t>Required for participation in next match</a:t>
            </a:r>
          </a:p>
          <a:p>
            <a:pPr>
              <a:lnSpc>
                <a:spcPct val="80000"/>
              </a:lnSpc>
            </a:pPr>
            <a:r>
              <a:rPr lang="en-US" altLang="en-US" sz="3200" dirty="0">
                <a:latin typeface="Times New Roman" panose="02020603050405020304" pitchFamily="18" charset="0"/>
              </a:rPr>
              <a:t>Program director attestations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Times New Roman" panose="02020603050405020304" pitchFamily="18" charset="0"/>
              </a:rPr>
              <a:t>Program requirements met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Times New Roman" panose="02020603050405020304" pitchFamily="18" charset="0"/>
              </a:rPr>
              <a:t>Case logs up to date</a:t>
            </a:r>
          </a:p>
          <a:p>
            <a:pPr>
              <a:lnSpc>
                <a:spcPct val="80000"/>
              </a:lnSpc>
            </a:pPr>
            <a:r>
              <a:rPr lang="en-US" altLang="en-US" sz="3200" dirty="0">
                <a:latin typeface="Times New Roman" panose="02020603050405020304" pitchFamily="18" charset="0"/>
              </a:rPr>
              <a:t>Programmatic evaluations by fellows direct to POSNA office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latin typeface="Times New Roman" panose="02020603050405020304" pitchFamily="18" charset="0"/>
              </a:rPr>
              <a:t>Forwarded back to programs after review</a:t>
            </a:r>
          </a:p>
          <a:p>
            <a:pPr>
              <a:lnSpc>
                <a:spcPct val="80000"/>
              </a:lnSpc>
            </a:pPr>
            <a:r>
              <a:rPr lang="en-US" altLang="en-US" sz="3200" dirty="0">
                <a:latin typeface="Times New Roman" panose="02020603050405020304" pitchFamily="18" charset="0"/>
              </a:rPr>
              <a:t>Distribute POSNA “diplomas”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200" dirty="0"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latin typeface="Times New Roman" panose="02020603050405020304" pitchFamily="18" charset="0"/>
              </a:rPr>
              <a:t>IPOS 2019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>
                <a:latin typeface="Times New Roman" panose="02020603050405020304" pitchFamily="18" charset="0"/>
              </a:rPr>
              <a:t>Forum on fellowship education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“Current and Future Challenges”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“Best Practices in Fellowship Training”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Open discussion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Times New Roman" panose="02020603050405020304" pitchFamily="18" charset="0"/>
              </a:rPr>
              <a:t>Saturday half-day session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Times New Roman" panose="02020603050405020304" pitchFamily="18" charset="0"/>
              </a:rPr>
              <a:t>Separate registration available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Times New Roman" panose="02020603050405020304" pitchFamily="18" charset="0"/>
              </a:rPr>
              <a:t>Everyone encouraged to attend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200" dirty="0">
              <a:latin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42296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Recap/Review of 2019 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953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Match date: April 30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pPr lvl="1">
              <a:defRPr/>
            </a:pPr>
            <a:r>
              <a:rPr lang="en-US" dirty="0"/>
              <a:t>Programs sent an email that morning</a:t>
            </a:r>
          </a:p>
          <a:p>
            <a:pPr>
              <a:defRPr/>
            </a:pPr>
            <a:r>
              <a:rPr lang="en-US" dirty="0"/>
              <a:t>Applicants had access to Match results on by logging onto the SFMP website</a:t>
            </a:r>
          </a:p>
          <a:p>
            <a:pPr>
              <a:defRPr/>
            </a:pPr>
            <a:r>
              <a:rPr lang="en-US" dirty="0"/>
              <a:t>68 full applicants in match* (decrease of 8) </a:t>
            </a:r>
          </a:p>
          <a:p>
            <a:pPr lvl="1">
              <a:defRPr/>
            </a:pPr>
            <a:r>
              <a:rPr lang="en-US" dirty="0"/>
              <a:t>2018: 76</a:t>
            </a:r>
          </a:p>
          <a:p>
            <a:pPr lvl="1">
              <a:defRPr/>
            </a:pPr>
            <a:r>
              <a:rPr lang="en-US" dirty="0"/>
              <a:t>2017: 64</a:t>
            </a:r>
          </a:p>
          <a:p>
            <a:pPr lvl="1">
              <a:defRPr/>
            </a:pPr>
            <a:r>
              <a:rPr lang="en-US" dirty="0"/>
              <a:t>2016: 55</a:t>
            </a:r>
          </a:p>
          <a:p>
            <a:pPr>
              <a:defRPr/>
            </a:pPr>
            <a:r>
              <a:rPr lang="en-US" b="1" dirty="0">
                <a:solidFill>
                  <a:srgbClr val="FFFF00"/>
                </a:solidFill>
              </a:rPr>
              <a:t>51 North American (increase by 3)</a:t>
            </a:r>
          </a:p>
          <a:p>
            <a:pPr>
              <a:defRPr/>
            </a:pPr>
            <a:r>
              <a:rPr lang="en-US" dirty="0"/>
              <a:t>17 IMG (increase by 9)</a:t>
            </a:r>
          </a:p>
          <a:p>
            <a:pPr>
              <a:defRPr/>
            </a:pPr>
            <a:endParaRPr lang="en-US" dirty="0"/>
          </a:p>
          <a:p>
            <a:pPr lvl="1">
              <a:buFontTx/>
              <a:buNone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0200" y="6278880"/>
            <a:ext cx="3533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* ranked one </a:t>
            </a:r>
            <a:r>
              <a:rPr lang="en-US" sz="2400" dirty="0" err="1">
                <a:solidFill>
                  <a:schemeClr val="bg1"/>
                </a:solidFill>
              </a:rPr>
              <a:t>peds</a:t>
            </a:r>
            <a:r>
              <a:rPr lang="en-US" sz="2400" dirty="0">
                <a:solidFill>
                  <a:schemeClr val="bg1"/>
                </a:solidFill>
              </a:rPr>
              <a:t> program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Recap/Review of 2019 Match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763000" cy="4953000"/>
          </a:xfrm>
        </p:spPr>
        <p:txBody>
          <a:bodyPr/>
          <a:lstStyle/>
          <a:p>
            <a:r>
              <a:rPr lang="en-US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Mean number of application/applicant: </a:t>
            </a:r>
            <a:r>
              <a:rPr lang="en-US" altLang="en-US" b="1" dirty="0">
                <a:latin typeface="Times New Roman" panose="02020603050405020304" pitchFamily="18" charset="0"/>
              </a:rPr>
              <a:t>20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2018</a:t>
            </a:r>
            <a:r>
              <a:rPr lang="en-US" altLang="en-US">
                <a:latin typeface="Times New Roman" panose="02020603050405020304" pitchFamily="18" charset="0"/>
              </a:rPr>
              <a:t>: 19.2; </a:t>
            </a:r>
            <a:r>
              <a:rPr lang="en-US" altLang="en-US" dirty="0">
                <a:latin typeface="Times New Roman" panose="02020603050405020304" pitchFamily="18" charset="0"/>
              </a:rPr>
              <a:t>2017: 19.0; 2016: 17.0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Mean number of Programs the applicant ranked: </a:t>
            </a:r>
            <a:r>
              <a:rPr lang="en-US" altLang="en-US" b="1" dirty="0">
                <a:latin typeface="Times New Roman" panose="02020603050405020304" pitchFamily="18" charset="0"/>
              </a:rPr>
              <a:t>10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2018: 7.3; 2017: 8.9; 2016: 8.2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Mean number of applicants the Program ranked: </a:t>
            </a:r>
            <a:r>
              <a:rPr lang="en-US" altLang="en-US" b="1" dirty="0">
                <a:latin typeface="Times New Roman" panose="02020603050405020304" pitchFamily="18" charset="0"/>
              </a:rPr>
              <a:t>13.6</a:t>
            </a:r>
            <a:r>
              <a:rPr lang="en-US" altLang="en-US" dirty="0">
                <a:latin typeface="Times New Roman" panose="02020603050405020304" pitchFamily="18" charset="0"/>
              </a:rPr>
              <a:t>	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</a:rPr>
              <a:t>2018: 12.3; 2017: 7.9; 2016: 10.8; 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Recap/Review of 2019 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5344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3900" dirty="0">
                <a:latin typeface="Times New Roman" panose="02020603050405020304" pitchFamily="18" charset="0"/>
              </a:rPr>
              <a:t>56 applicants “matched”      </a:t>
            </a:r>
            <a:r>
              <a:rPr lang="en-US" altLang="en-US" sz="3100" dirty="0">
                <a:latin typeface="Times New Roman" panose="02020603050405020304" pitchFamily="18" charset="0"/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2018: 56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2017: 57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2016: 50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2015: 53</a:t>
            </a:r>
          </a:p>
          <a:p>
            <a:pPr lvl="1">
              <a:lnSpc>
                <a:spcPct val="90000"/>
              </a:lnSpc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3900" dirty="0">
                <a:latin typeface="Times New Roman" panose="02020603050405020304" pitchFamily="18" charset="0"/>
              </a:rPr>
              <a:t>7 applicants “un-matched”  </a:t>
            </a:r>
            <a:r>
              <a:rPr lang="en-US" altLang="en-US" sz="3100" dirty="0">
                <a:latin typeface="Times New Roman" panose="02020603050405020304" pitchFamily="18" charset="0"/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2018: 20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2017: 7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2016: 5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2015: 15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Recap/Review of 2019 Match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5344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3900" dirty="0">
                <a:latin typeface="Times New Roman" panose="02020603050405020304" pitchFamily="18" charset="0"/>
              </a:rPr>
              <a:t>All North American applicants “matched”</a:t>
            </a:r>
          </a:p>
          <a:p>
            <a:pPr lvl="1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</a:rPr>
              <a:t>last unmatched NA applicant 2014      </a:t>
            </a:r>
            <a:r>
              <a:rPr lang="en-US" altLang="en-US" sz="2700" dirty="0">
                <a:latin typeface="Times New Roman" panose="02020603050405020304" pitchFamily="18" charset="0"/>
              </a:rPr>
              <a:t>	</a:t>
            </a:r>
          </a:p>
          <a:p>
            <a:pPr lvl="1">
              <a:lnSpc>
                <a:spcPct val="90000"/>
              </a:lnSpc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3900" dirty="0">
                <a:latin typeface="Times New Roman" panose="02020603050405020304" pitchFamily="18" charset="0"/>
              </a:rPr>
              <a:t>All “unmatched” applicants IMGs</a:t>
            </a:r>
            <a:r>
              <a:rPr lang="en-US" altLang="en-US" sz="3100" dirty="0">
                <a:latin typeface="Times New Roman" panose="02020603050405020304" pitchFamily="18" charset="0"/>
              </a:rPr>
              <a:t>	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2018: 20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2017: 7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2016: 5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2015: 15</a:t>
            </a:r>
          </a:p>
        </p:txBody>
      </p:sp>
    </p:spTree>
    <p:extLst>
      <p:ext uri="{BB962C8B-B14F-4D97-AF65-F5344CB8AC3E}">
        <p14:creationId xmlns:p14="http://schemas.microsoft.com/office/powerpoint/2010/main" val="56280828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Recap/Review of 2019 Match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7244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5 applicants matched in other specialties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Single match day effect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4 IMGs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5 withdrawals prior to match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2 North Americans</a:t>
            </a:r>
          </a:p>
          <a:p>
            <a:pPr lvl="2"/>
            <a:r>
              <a:rPr lang="en-US" altLang="en-US" dirty="0">
                <a:latin typeface="Times New Roman" panose="02020603050405020304" pitchFamily="18" charset="0"/>
              </a:rPr>
              <a:t>IMGs hard to track precisely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C:\WINDOWS\DESKTOP\template.pot</Template>
  <TotalTime>76364</TotalTime>
  <Words>1837</Words>
  <Application>Microsoft Macintosh PowerPoint</Application>
  <PresentationFormat>On-screen Show (4:3)</PresentationFormat>
  <Paragraphs>518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template</vt:lpstr>
      <vt:lpstr>Fellowship Directors Meeting</vt:lpstr>
      <vt:lpstr>Agenda</vt:lpstr>
      <vt:lpstr>Recap/Review of 2019 Match</vt:lpstr>
      <vt:lpstr>Recap/Review of 2019 Match</vt:lpstr>
      <vt:lpstr>Recap/Review of 2019 Match</vt:lpstr>
      <vt:lpstr>Recap/Review of 2019 Match</vt:lpstr>
      <vt:lpstr>Recap/Review of 2019 Match</vt:lpstr>
      <vt:lpstr>Recap/Review of 2019 Match</vt:lpstr>
      <vt:lpstr>Recap/Review of 2019 Match</vt:lpstr>
      <vt:lpstr>2019 Applicant Rank List  (Matched 56)</vt:lpstr>
      <vt:lpstr>Recap/Review of 2019 Match</vt:lpstr>
      <vt:lpstr>2019 Fellowship Program Match List</vt:lpstr>
      <vt:lpstr>Recap/Review of 2019 Match</vt:lpstr>
      <vt:lpstr>Fellowship Match Grievance Issues</vt:lpstr>
      <vt:lpstr>Questions?</vt:lpstr>
      <vt:lpstr>Fellowship Applicant Survey</vt:lpstr>
      <vt:lpstr>Fellowship Applicant Survey</vt:lpstr>
      <vt:lpstr>Fellowship Applicant Survey</vt:lpstr>
      <vt:lpstr>Fellowship Applicant Survey</vt:lpstr>
      <vt:lpstr>Fellowship Applicant Survey</vt:lpstr>
      <vt:lpstr>Fellowship Applicant Survey</vt:lpstr>
      <vt:lpstr>Fellowship Applicant Survey</vt:lpstr>
      <vt:lpstr>Fellowship Applicant Survey</vt:lpstr>
      <vt:lpstr>Fellowship Applicant Survey</vt:lpstr>
      <vt:lpstr>Fellowship Applicant Survey</vt:lpstr>
      <vt:lpstr>Fellowship Applicant Survey</vt:lpstr>
      <vt:lpstr>Fellowship Applicant Survey</vt:lpstr>
      <vt:lpstr>Fellowship Applicant Survey</vt:lpstr>
      <vt:lpstr>Fellowship Applicant Survey</vt:lpstr>
      <vt:lpstr>Take home points</vt:lpstr>
      <vt:lpstr>Questions?</vt:lpstr>
      <vt:lpstr>AAOS/BOS Fellowship Match Oversight Committee </vt:lpstr>
      <vt:lpstr>AAOS/BOS Fellowship Match Oversight Committee </vt:lpstr>
      <vt:lpstr>AAOS/BOS Fellowship Match Oversight Committee </vt:lpstr>
      <vt:lpstr>AAOS/BOS Fellowship Match Oversight Committee </vt:lpstr>
      <vt:lpstr>Questions?</vt:lpstr>
      <vt:lpstr>Fellowship Committee  2018-2019</vt:lpstr>
      <vt:lpstr>Fellowship Committee  2018-2019</vt:lpstr>
      <vt:lpstr>Fellowship Committee  2018-2019</vt:lpstr>
      <vt:lpstr>Fellowship Committee  2018-2019</vt:lpstr>
      <vt:lpstr>End of Year Agenda</vt:lpstr>
      <vt:lpstr>Questions?</vt:lpstr>
      <vt:lpstr>IPOS 2019</vt:lpstr>
    </vt:vector>
  </TitlesOfParts>
  <Company>CHOP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CHILDRENS HOSPITAL OF PHILA.</dc:creator>
  <cp:lastModifiedBy>Wudbhav Sankar</cp:lastModifiedBy>
  <cp:revision>926</cp:revision>
  <cp:lastPrinted>2012-04-29T19:49:09Z</cp:lastPrinted>
  <dcterms:created xsi:type="dcterms:W3CDTF">2000-12-20T18:25:52Z</dcterms:created>
  <dcterms:modified xsi:type="dcterms:W3CDTF">2019-05-15T02:28:56Z</dcterms:modified>
</cp:coreProperties>
</file>